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handoutMasterIdLst>
    <p:handoutMasterId r:id="rId32"/>
  </p:handout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2" r:id="rId16"/>
    <p:sldId id="273" r:id="rId17"/>
    <p:sldId id="275" r:id="rId18"/>
    <p:sldId id="274" r:id="rId19"/>
    <p:sldId id="270" r:id="rId20"/>
    <p:sldId id="271" r:id="rId21"/>
    <p:sldId id="276" r:id="rId22"/>
    <p:sldId id="277" r:id="rId23"/>
    <p:sldId id="278" r:id="rId24"/>
    <p:sldId id="279" r:id="rId25"/>
    <p:sldId id="280" r:id="rId26"/>
    <p:sldId id="281" r:id="rId27"/>
    <p:sldId id="282" r:id="rId28"/>
    <p:sldId id="283" r:id="rId29"/>
    <p:sldId id="284" r:id="rId3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4" autoAdjust="0"/>
    <p:restoredTop sz="94676" autoAdjust="0"/>
  </p:normalViewPr>
  <p:slideViewPr>
    <p:cSldViewPr>
      <p:cViewPr varScale="1">
        <p:scale>
          <a:sx n="108" d="100"/>
          <a:sy n="108" d="100"/>
        </p:scale>
        <p:origin x="1704" y="102"/>
      </p:cViewPr>
      <p:guideLst>
        <p:guide orient="horz" pos="2160"/>
        <p:guide pos="2880"/>
      </p:guideLst>
    </p:cSldViewPr>
  </p:slideViewPr>
  <p:outlineViewPr>
    <p:cViewPr>
      <p:scale>
        <a:sx n="33" d="100"/>
        <a:sy n="33" d="100"/>
      </p:scale>
      <p:origin x="0" y="14364"/>
    </p:cViewPr>
  </p:outlineViewPr>
  <p:notesTextViewPr>
    <p:cViewPr>
      <p:scale>
        <a:sx n="1" d="1"/>
        <a:sy n="1" d="1"/>
      </p:scale>
      <p:origin x="0" y="0"/>
    </p:cViewPr>
  </p:notesTextViewPr>
  <p:notesViewPr>
    <p:cSldViewPr>
      <p:cViewPr varScale="1">
        <p:scale>
          <a:sx n="68" d="100"/>
          <a:sy n="68" d="100"/>
        </p:scale>
        <p:origin x="-2028" y="-12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DD301A3C-1A12-4432-9282-652C5C3E7426}" type="datetimeFigureOut">
              <a:rPr lang="en-US" smtClean="0"/>
              <a:t>8/29/2019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96CDB4A4-51D2-4EFB-9304-C717600D1AB2}" type="slidenum">
              <a:rPr lang="en-US" smtClean="0"/>
              <a:t>‹#›</a:t>
            </a:fld>
            <a:endParaRPr lang="en-US"/>
          </a:p>
        </p:txBody>
      </p:sp>
    </p:spTree>
    <p:extLst>
      <p:ext uri="{BB962C8B-B14F-4D97-AF65-F5344CB8AC3E}">
        <p14:creationId xmlns:p14="http://schemas.microsoft.com/office/powerpoint/2010/main" val="20550580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FDF3898-045E-4880-B45F-D1253EE76454}" type="datetimeFigureOut">
              <a:rPr lang="en-US" smtClean="0"/>
              <a:t>8/29/2019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0AA9E67-7F1D-4D76-B0F1-B8716BDFB0CD}" type="slidenum">
              <a:rPr lang="en-US" smtClean="0"/>
              <a:t>‹#›</a:t>
            </a:fld>
            <a:endParaRPr lang="en-US"/>
          </a:p>
        </p:txBody>
      </p:sp>
    </p:spTree>
    <p:extLst>
      <p:ext uri="{BB962C8B-B14F-4D97-AF65-F5344CB8AC3E}">
        <p14:creationId xmlns:p14="http://schemas.microsoft.com/office/powerpoint/2010/main" val="35133475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AA9E67-7F1D-4D76-B0F1-B8716BDFB0CD}" type="slidenum">
              <a:rPr lang="en-US" smtClean="0"/>
              <a:t>25</a:t>
            </a:fld>
            <a:endParaRPr lang="en-US"/>
          </a:p>
        </p:txBody>
      </p:sp>
    </p:spTree>
    <p:extLst>
      <p:ext uri="{BB962C8B-B14F-4D97-AF65-F5344CB8AC3E}">
        <p14:creationId xmlns:p14="http://schemas.microsoft.com/office/powerpoint/2010/main" val="34641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4" y="5254284"/>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540544" y="776289"/>
            <a:ext cx="8062912" cy="1470025"/>
          </a:xfrm>
        </p:spPr>
        <p:txBody>
          <a:bodyPr anchor="b">
            <a:normAutofit/>
          </a:bodyPr>
          <a:lstStyle>
            <a:lvl1pPr algn="r">
              <a:defRPr sz="4400"/>
            </a:lvl1pPr>
          </a:lstStyle>
          <a:p>
            <a:r>
              <a:rPr kumimoji="0" lang="en-US"/>
              <a:t>Click to edit Master title style</a:t>
            </a:r>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1371600" y="6012657"/>
            <a:ext cx="5791200" cy="365125"/>
          </a:xfrm>
        </p:spPr>
        <p:txBody>
          <a:bodyPr tIns="0" bIns="0" anchor="t"/>
          <a:lstStyle>
            <a:lvl1pPr algn="r">
              <a:defRPr sz="1000"/>
            </a:lvl1pPr>
          </a:lstStyle>
          <a:p>
            <a:fld id="{81B3C137-3B68-49B1-8822-DF631FEFE903}" type="datetimeFigureOut">
              <a:rPr lang="en-US" smtClean="0"/>
              <a:t>8/29/2019</a:t>
            </a:fld>
            <a:endParaRPr lang="en-US" dirty="0"/>
          </a:p>
        </p:txBody>
      </p:sp>
      <p:sp>
        <p:nvSpPr>
          <p:cNvPr id="17" name="Footer Placeholder 16"/>
          <p:cNvSpPr>
            <a:spLocks noGrp="1"/>
          </p:cNvSpPr>
          <p:nvPr>
            <p:ph type="ftr" sz="quarter" idx="11"/>
          </p:nvPr>
        </p:nvSpPr>
        <p:spPr>
          <a:xfrm>
            <a:off x="1371600" y="5650705"/>
            <a:ext cx="5791200" cy="365125"/>
          </a:xfrm>
        </p:spPr>
        <p:txBody>
          <a:bodyPr tIns="0" bIns="0" anchor="b"/>
          <a:lstStyle>
            <a:lvl1pPr algn="r">
              <a:defRPr sz="1100"/>
            </a:lvl1pPr>
          </a:lstStyle>
          <a:p>
            <a:endParaRPr lang="en-US" dirty="0"/>
          </a:p>
        </p:txBody>
      </p:sp>
      <p:sp>
        <p:nvSpPr>
          <p:cNvPr id="29" name="Slide Number Placeholder 28"/>
          <p:cNvSpPr>
            <a:spLocks noGrp="1"/>
          </p:cNvSpPr>
          <p:nvPr>
            <p:ph type="sldNum" sz="quarter" idx="12"/>
          </p:nvPr>
        </p:nvSpPr>
        <p:spPr>
          <a:xfrm>
            <a:off x="8392247" y="5752308"/>
            <a:ext cx="502920" cy="365125"/>
          </a:xfrm>
        </p:spPr>
        <p:txBody>
          <a:bodyPr anchor="ctr"/>
          <a:lstStyle>
            <a:lvl1pPr algn="ctr">
              <a:defRPr sz="1300">
                <a:solidFill>
                  <a:srgbClr val="FFFFFF"/>
                </a:solidFill>
              </a:defRPr>
            </a:lvl1pPr>
          </a:lstStyle>
          <a:p>
            <a:fld id="{B36D93F9-CF7A-4B33-82A8-EE74D3FC4F57}"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1B3C137-3B68-49B1-8822-DF631FEFE903}" type="datetimeFigureOut">
              <a:rPr lang="en-US" smtClean="0"/>
              <a:t>8/29/2019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6D93F9-CF7A-4B33-82A8-EE74D3FC4F57}"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1B3C137-3B68-49B1-8822-DF631FEFE903}" type="datetimeFigureOut">
              <a:rPr lang="en-US" smtClean="0"/>
              <a:t>8/29/2019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6D93F9-CF7A-4B33-82A8-EE74D3FC4F57}"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a:t>Click to edit Master title style</a:t>
            </a:r>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81B3C137-3B68-49B1-8822-DF631FEFE903}" type="datetimeFigureOut">
              <a:rPr lang="en-US" smtClean="0"/>
              <a:t>8/29/2019</a:t>
            </a:fld>
            <a:endParaRPr lang="en-US" dirty="0"/>
          </a:p>
        </p:txBody>
      </p:sp>
      <p:sp>
        <p:nvSpPr>
          <p:cNvPr id="5" name="Footer Placeholder 4"/>
          <p:cNvSpPr>
            <a:spLocks noGrp="1"/>
          </p:cNvSpPr>
          <p:nvPr>
            <p:ph type="ftr" sz="quarter" idx="11"/>
          </p:nvPr>
        </p:nvSpPr>
        <p:spPr>
          <a:xfrm>
            <a:off x="457200" y="6480970"/>
            <a:ext cx="4260056" cy="300831"/>
          </a:xfrm>
        </p:spPr>
        <p:txBody>
          <a:bodyPr/>
          <a:lstStyle/>
          <a:p>
            <a:endParaRPr lang="en-US" dirty="0"/>
          </a:p>
        </p:txBody>
      </p:sp>
      <p:sp>
        <p:nvSpPr>
          <p:cNvPr id="6" name="Slide Number Placeholder 5"/>
          <p:cNvSpPr>
            <a:spLocks noGrp="1"/>
          </p:cNvSpPr>
          <p:nvPr>
            <p:ph type="sldNum" sz="quarter" idx="12"/>
          </p:nvPr>
        </p:nvSpPr>
        <p:spPr/>
        <p:txBody>
          <a:bodyPr/>
          <a:lstStyle/>
          <a:p>
            <a:fld id="{B36D93F9-CF7A-4B33-82A8-EE74D3FC4F57}"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5" y="7035"/>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Isosceles Triangle 7"/>
          <p:cNvSpPr/>
          <p:nvPr/>
        </p:nvSpPr>
        <p:spPr>
          <a:xfrm rot="5400000" flipV="1">
            <a:off x="7554354" y="309491"/>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Date Placeholder 3"/>
          <p:cNvSpPr>
            <a:spLocks noGrp="1"/>
          </p:cNvSpPr>
          <p:nvPr>
            <p:ph type="dt" sz="half" idx="10"/>
          </p:nvPr>
        </p:nvSpPr>
        <p:spPr>
          <a:xfrm>
            <a:off x="6955632" y="6477000"/>
            <a:ext cx="2133600" cy="304800"/>
          </a:xfrm>
        </p:spPr>
        <p:txBody>
          <a:bodyPr/>
          <a:lstStyle/>
          <a:p>
            <a:fld id="{81B3C137-3B68-49B1-8822-DF631FEFE903}" type="datetimeFigureOut">
              <a:rPr lang="en-US" smtClean="0"/>
              <a:t>8/29/2019</a:t>
            </a:fld>
            <a:endParaRPr lang="en-US" dirty="0"/>
          </a:p>
        </p:txBody>
      </p:sp>
      <p:sp>
        <p:nvSpPr>
          <p:cNvPr id="5" name="Footer Placeholder 4"/>
          <p:cNvSpPr>
            <a:spLocks noGrp="1"/>
          </p:cNvSpPr>
          <p:nvPr>
            <p:ph type="ftr" sz="quarter" idx="11"/>
          </p:nvPr>
        </p:nvSpPr>
        <p:spPr>
          <a:xfrm>
            <a:off x="2619376" y="6480970"/>
            <a:ext cx="4260056" cy="300831"/>
          </a:xfrm>
        </p:spPr>
        <p:txBody>
          <a:bodyPr/>
          <a:lstStyle/>
          <a:p>
            <a:endParaRPr lang="en-US" dirty="0"/>
          </a:p>
        </p:txBody>
      </p:sp>
      <p:sp>
        <p:nvSpPr>
          <p:cNvPr id="6" name="Slide Number Placeholder 5"/>
          <p:cNvSpPr>
            <a:spLocks noGrp="1"/>
          </p:cNvSpPr>
          <p:nvPr>
            <p:ph type="sldNum" sz="quarter" idx="12"/>
          </p:nvPr>
        </p:nvSpPr>
        <p:spPr>
          <a:xfrm>
            <a:off x="8451056" y="809624"/>
            <a:ext cx="502920" cy="300831"/>
          </a:xfrm>
        </p:spPr>
        <p:txBody>
          <a:bodyPr/>
          <a:lstStyle/>
          <a:p>
            <a:fld id="{B36D93F9-CF7A-4B33-82A8-EE74D3FC4F57}" type="slidenum">
              <a:rPr lang="en-US" smtClean="0"/>
              <a:t>‹#›</a:t>
            </a:fld>
            <a:endParaRPr lang="en-US" dirty="0"/>
          </a:p>
        </p:txBody>
      </p:sp>
      <p:cxnSp>
        <p:nvCxnSpPr>
          <p:cNvPr id="11" name="Straight Connector 10"/>
          <p:cNvCxnSpPr/>
          <p:nvPr/>
        </p:nvCxnSpPr>
        <p:spPr>
          <a:xfrm rot="10800000">
            <a:off x="6468795"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1" y="7034"/>
            <a:ext cx="9136967"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5"/>
            <a:ext cx="7239000" cy="1362075"/>
          </a:xfrm>
        </p:spPr>
        <p:txBody>
          <a:bodyPr anchor="ctr"/>
          <a:lstStyle>
            <a:lvl1pPr marL="0" algn="l">
              <a:buNone/>
              <a:defRPr sz="3600" b="1" cap="none" baseline="0"/>
            </a:lvl1pPr>
          </a:lstStyle>
          <a:p>
            <a:r>
              <a:rPr kumimoji="0" lang="en-US"/>
              <a:t>Click to edit Master title style</a:t>
            </a:r>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a:t>Click to edit Master title style</a:t>
            </a:r>
          </a:p>
        </p:txBody>
      </p:sp>
      <p:sp>
        <p:nvSpPr>
          <p:cNvPr id="3" name="Content Placeholder 2"/>
          <p:cNvSpPr>
            <a:spLocks noGrp="1"/>
          </p:cNvSpPr>
          <p:nvPr>
            <p:ph sz="half" idx="1"/>
          </p:nvPr>
        </p:nvSpPr>
        <p:spPr>
          <a:xfrm>
            <a:off x="457200" y="1722438"/>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22438"/>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81B3C137-3B68-49B1-8822-DF631FEFE903}" type="datetimeFigureOut">
              <a:rPr lang="en-US" smtClean="0"/>
              <a:t>8/29/2019</a:t>
            </a:fld>
            <a:endParaRPr lang="en-US" dirty="0"/>
          </a:p>
        </p:txBody>
      </p:sp>
      <p:sp>
        <p:nvSpPr>
          <p:cNvPr id="6" name="Footer Placeholder 5"/>
          <p:cNvSpPr>
            <a:spLocks noGrp="1"/>
          </p:cNvSpPr>
          <p:nvPr>
            <p:ph type="ftr" sz="quarter" idx="11"/>
          </p:nvPr>
        </p:nvSpPr>
        <p:spPr>
          <a:xfrm>
            <a:off x="457200" y="6480969"/>
            <a:ext cx="4260056" cy="301752"/>
          </a:xfrm>
        </p:spPr>
        <p:txBody>
          <a:bodyPr/>
          <a:lstStyle/>
          <a:p>
            <a:endParaRPr lang="en-US" dirty="0"/>
          </a:p>
        </p:txBody>
      </p:sp>
      <p:sp>
        <p:nvSpPr>
          <p:cNvPr id="7" name="Slide Number Placeholder 6"/>
          <p:cNvSpPr>
            <a:spLocks noGrp="1"/>
          </p:cNvSpPr>
          <p:nvPr>
            <p:ph type="sldNum" sz="quarter" idx="12"/>
          </p:nvPr>
        </p:nvSpPr>
        <p:spPr>
          <a:xfrm>
            <a:off x="7589520" y="6480969"/>
            <a:ext cx="502920" cy="301752"/>
          </a:xfrm>
        </p:spPr>
        <p:txBody>
          <a:bodyPr/>
          <a:lstStyle/>
          <a:p>
            <a:fld id="{B36D93F9-CF7A-4B33-82A8-EE74D3FC4F57}"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9"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a:t>Click to edit Master title style</a:t>
            </a:r>
          </a:p>
        </p:txBody>
      </p:sp>
      <p:sp>
        <p:nvSpPr>
          <p:cNvPr id="3" name="Text Placeholder 2"/>
          <p:cNvSpPr>
            <a:spLocks noGrp="1"/>
          </p:cNvSpPr>
          <p:nvPr>
            <p:ph type="body" idx="1"/>
          </p:nvPr>
        </p:nvSpPr>
        <p:spPr>
          <a:xfrm>
            <a:off x="1365007"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1365007"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2022229"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2022229"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81B3C137-3B68-49B1-8822-DF631FEFE903}" type="datetimeFigureOut">
              <a:rPr lang="en-US" smtClean="0"/>
              <a:t>8/29/2019</a:t>
            </a:fld>
            <a:endParaRPr lang="en-US" dirty="0"/>
          </a:p>
        </p:txBody>
      </p:sp>
      <p:sp>
        <p:nvSpPr>
          <p:cNvPr id="8" name="Footer Placeholder 7"/>
          <p:cNvSpPr>
            <a:spLocks noGrp="1"/>
          </p:cNvSpPr>
          <p:nvPr>
            <p:ph type="ftr" sz="quarter" idx="11"/>
          </p:nvPr>
        </p:nvSpPr>
        <p:spPr>
          <a:xfrm>
            <a:off x="457200" y="6480969"/>
            <a:ext cx="4261104" cy="301752"/>
          </a:xfrm>
        </p:spPr>
        <p:txBody>
          <a:bodyPr/>
          <a:lstStyle/>
          <a:p>
            <a:endParaRPr lang="en-US" dirty="0"/>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36D93F9-CF7A-4B33-82A8-EE74D3FC4F57}"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a:t>Click to edit Master title style</a:t>
            </a:r>
          </a:p>
        </p:txBody>
      </p:sp>
      <p:sp>
        <p:nvSpPr>
          <p:cNvPr id="3" name="Date Placeholder 2"/>
          <p:cNvSpPr>
            <a:spLocks noGrp="1"/>
          </p:cNvSpPr>
          <p:nvPr>
            <p:ph type="dt" sz="half" idx="10"/>
          </p:nvPr>
        </p:nvSpPr>
        <p:spPr/>
        <p:txBody>
          <a:bodyPr/>
          <a:lstStyle/>
          <a:p>
            <a:fld id="{81B3C137-3B68-49B1-8822-DF631FEFE903}" type="datetimeFigureOut">
              <a:rPr lang="en-US" smtClean="0"/>
              <a:t>8/29/2019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36D93F9-CF7A-4B33-82A8-EE74D3FC4F57}"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81B3C137-3B68-49B1-8822-DF631FEFE903}" type="datetimeFigureOut">
              <a:rPr lang="en-US" smtClean="0"/>
              <a:t>8/29/2019</a:t>
            </a:fld>
            <a:endParaRPr lang="en-US" dirty="0"/>
          </a:p>
        </p:txBody>
      </p:sp>
      <p:sp>
        <p:nvSpPr>
          <p:cNvPr id="3" name="Footer Placeholder 2"/>
          <p:cNvSpPr>
            <a:spLocks noGrp="1"/>
          </p:cNvSpPr>
          <p:nvPr>
            <p:ph type="ftr" sz="quarter" idx="11"/>
          </p:nvPr>
        </p:nvSpPr>
        <p:spPr>
          <a:xfrm>
            <a:off x="457200" y="6481891"/>
            <a:ext cx="4260056" cy="300831"/>
          </a:xfrm>
        </p:spPr>
        <p:txBody>
          <a:bodyPr/>
          <a:lstStyle/>
          <a:p>
            <a:endParaRPr lang="en-US" dirty="0"/>
          </a:p>
        </p:txBody>
      </p:sp>
      <p:sp>
        <p:nvSpPr>
          <p:cNvPr id="4" name="Slide Number Placeholder 3"/>
          <p:cNvSpPr>
            <a:spLocks noGrp="1"/>
          </p:cNvSpPr>
          <p:nvPr>
            <p:ph type="sldNum" sz="quarter" idx="12"/>
          </p:nvPr>
        </p:nvSpPr>
        <p:spPr>
          <a:xfrm>
            <a:off x="7589520" y="6480969"/>
            <a:ext cx="502920" cy="301752"/>
          </a:xfrm>
        </p:spPr>
        <p:txBody>
          <a:bodyPr/>
          <a:lstStyle/>
          <a:p>
            <a:fld id="{B36D93F9-CF7A-4B33-82A8-EE74D3FC4F57}"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a:t>Click to edit Master title style</a:t>
            </a:r>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651251"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81B3C137-3B68-49B1-8822-DF631FEFE903}" type="datetimeFigureOut">
              <a:rPr lang="en-US" smtClean="0"/>
              <a:t>8/29/2019</a:t>
            </a:fld>
            <a:endParaRPr lang="en-US" dirty="0"/>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dirty="0"/>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36D93F9-CF7A-4B33-82A8-EE74D3FC4F57}"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a:t>Click to edit Master title style</a:t>
            </a:r>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81B3C137-3B68-49B1-8822-DF631FEFE903}" type="datetimeFigureOut">
              <a:rPr lang="en-US" smtClean="0"/>
              <a:t>8/29/2019</a:t>
            </a:fld>
            <a:endParaRPr lang="en-US" dirty="0"/>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dirty="0"/>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36D93F9-CF7A-4B33-82A8-EE74D3FC4F57}"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5" y="14069"/>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Straight Connector 7"/>
          <p:cNvCxnSpPr/>
          <p:nvPr/>
        </p:nvCxnSpPr>
        <p:spPr>
          <a:xfrm>
            <a:off x="1" y="7034"/>
            <a:ext cx="9136967"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5"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81B3C137-3B68-49B1-8822-DF631FEFE903}" type="datetimeFigureOut">
              <a:rPr lang="en-US" smtClean="0"/>
              <a:t>8/29/2019</a:t>
            </a:fld>
            <a:endParaRPr lang="en-US" dirty="0"/>
          </a:p>
        </p:txBody>
      </p:sp>
      <p:sp>
        <p:nvSpPr>
          <p:cNvPr id="3" name="Footer Placeholder 2"/>
          <p:cNvSpPr>
            <a:spLocks noGrp="1"/>
          </p:cNvSpPr>
          <p:nvPr>
            <p:ph type="ftr" sz="quarter" idx="3"/>
          </p:nvPr>
        </p:nvSpPr>
        <p:spPr>
          <a:xfrm>
            <a:off x="457200" y="6481891"/>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dirty="0"/>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36D93F9-CF7A-4B33-82A8-EE74D3FC4F57}"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hyperlink" Target="http://www.dhr.state.md.u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Safe Sanctuary</a:t>
            </a:r>
          </a:p>
        </p:txBody>
      </p:sp>
      <p:sp>
        <p:nvSpPr>
          <p:cNvPr id="3" name="Subtitle 2"/>
          <p:cNvSpPr>
            <a:spLocks noGrp="1"/>
          </p:cNvSpPr>
          <p:nvPr>
            <p:ph type="subTitle" idx="1"/>
          </p:nvPr>
        </p:nvSpPr>
        <p:spPr/>
        <p:txBody>
          <a:bodyPr>
            <a:normAutofit/>
          </a:bodyPr>
          <a:lstStyle/>
          <a:p>
            <a:r>
              <a:rPr lang="en-US" sz="2800" dirty="0"/>
              <a:t>Wesley Freedom’s Abuse Prevention Policy</a:t>
            </a:r>
          </a:p>
        </p:txBody>
      </p:sp>
    </p:spTree>
    <p:extLst>
      <p:ext uri="{BB962C8B-B14F-4D97-AF65-F5344CB8AC3E}">
        <p14:creationId xmlns:p14="http://schemas.microsoft.com/office/powerpoint/2010/main" val="26807911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Occasional Workers</a:t>
            </a:r>
          </a:p>
        </p:txBody>
      </p:sp>
      <p:sp>
        <p:nvSpPr>
          <p:cNvPr id="3" name="Content Placeholder 2"/>
          <p:cNvSpPr>
            <a:spLocks noGrp="1"/>
          </p:cNvSpPr>
          <p:nvPr>
            <p:ph idx="1"/>
          </p:nvPr>
        </p:nvSpPr>
        <p:spPr/>
        <p:txBody>
          <a:bodyPr/>
          <a:lstStyle/>
          <a:p>
            <a:pPr marL="64008" indent="0">
              <a:buNone/>
            </a:pPr>
            <a:r>
              <a:rPr lang="en-US" dirty="0"/>
              <a:t>Prior to serving and annually must complete:</a:t>
            </a:r>
          </a:p>
          <a:p>
            <a:pPr>
              <a:buFont typeface="Courier New" panose="02070309020205020404" pitchFamily="49" charset="0"/>
              <a:buChar char="o"/>
            </a:pPr>
            <a:r>
              <a:rPr lang="en-US" dirty="0"/>
              <a:t>Questionnaire</a:t>
            </a:r>
          </a:p>
          <a:p>
            <a:pPr>
              <a:buFont typeface="Courier New" panose="02070309020205020404" pitchFamily="49" charset="0"/>
              <a:buChar char="o"/>
            </a:pPr>
            <a:r>
              <a:rPr lang="en-US" dirty="0"/>
              <a:t>Including contact information for 3 references.</a:t>
            </a:r>
          </a:p>
          <a:p>
            <a:pPr>
              <a:buFont typeface="Courier New" panose="02070309020205020404" pitchFamily="49" charset="0"/>
              <a:buChar char="o"/>
            </a:pPr>
            <a:r>
              <a:rPr lang="en-US" dirty="0"/>
              <a:t>Must be paired with a Regular Worker</a:t>
            </a:r>
          </a:p>
          <a:p>
            <a:pPr>
              <a:buFont typeface="Courier New" panose="02070309020205020404" pitchFamily="49" charset="0"/>
              <a:buChar char="o"/>
            </a:pPr>
            <a:r>
              <a:rPr lang="en-US" dirty="0"/>
              <a:t>Must not be left alone with or in charge of children or youth.</a:t>
            </a:r>
          </a:p>
        </p:txBody>
      </p:sp>
    </p:spTree>
    <p:extLst>
      <p:ext uri="{BB962C8B-B14F-4D97-AF65-F5344CB8AC3E}">
        <p14:creationId xmlns:p14="http://schemas.microsoft.com/office/powerpoint/2010/main" val="1361372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Youth Workers</a:t>
            </a:r>
          </a:p>
        </p:txBody>
      </p:sp>
      <p:sp>
        <p:nvSpPr>
          <p:cNvPr id="3" name="Content Placeholder 2"/>
          <p:cNvSpPr>
            <a:spLocks noGrp="1"/>
          </p:cNvSpPr>
          <p:nvPr>
            <p:ph idx="1"/>
          </p:nvPr>
        </p:nvSpPr>
        <p:spPr/>
        <p:txBody>
          <a:bodyPr>
            <a:normAutofit fontScale="92500"/>
          </a:bodyPr>
          <a:lstStyle/>
          <a:p>
            <a:pPr marL="64008" indent="0">
              <a:buNone/>
            </a:pPr>
            <a:r>
              <a:rPr lang="en-US" dirty="0"/>
              <a:t>Prior to serving submit a reference form from a non related adult or interview with a SST adult member.</a:t>
            </a:r>
          </a:p>
          <a:p>
            <a:pPr marL="64008" indent="0">
              <a:buNone/>
            </a:pPr>
            <a:r>
              <a:rPr lang="en-US" dirty="0"/>
              <a:t>Prior to serving and annually must:</a:t>
            </a:r>
          </a:p>
          <a:p>
            <a:pPr>
              <a:buFont typeface="Courier New" panose="02070309020205020404" pitchFamily="49" charset="0"/>
              <a:buChar char="o"/>
            </a:pPr>
            <a:r>
              <a:rPr lang="en-US" dirty="0"/>
              <a:t>Complete Participation Covenant</a:t>
            </a:r>
          </a:p>
          <a:p>
            <a:pPr>
              <a:buFont typeface="Courier New" panose="02070309020205020404" pitchFamily="49" charset="0"/>
              <a:buChar char="o"/>
            </a:pPr>
            <a:r>
              <a:rPr lang="en-US" dirty="0"/>
              <a:t>Attend training that at least covers how to appropriately interact with children.</a:t>
            </a:r>
          </a:p>
          <a:p>
            <a:pPr marL="64008" indent="0">
              <a:buNone/>
            </a:pPr>
            <a:r>
              <a:rPr lang="en-US" dirty="0"/>
              <a:t>Must always be supervised by an adult.</a:t>
            </a:r>
          </a:p>
          <a:p>
            <a:pPr marL="64008" indent="0">
              <a:buNone/>
            </a:pPr>
            <a:r>
              <a:rPr lang="en-US" dirty="0"/>
              <a:t>Must never be left alone with a child or youth.</a:t>
            </a:r>
          </a:p>
        </p:txBody>
      </p:sp>
    </p:spTree>
    <p:extLst>
      <p:ext uri="{BB962C8B-B14F-4D97-AF65-F5344CB8AC3E}">
        <p14:creationId xmlns:p14="http://schemas.microsoft.com/office/powerpoint/2010/main" val="1748134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Decides and How</a:t>
            </a:r>
          </a:p>
        </p:txBody>
      </p:sp>
      <p:sp>
        <p:nvSpPr>
          <p:cNvPr id="3" name="Content Placeholder 2"/>
          <p:cNvSpPr>
            <a:spLocks noGrp="1"/>
          </p:cNvSpPr>
          <p:nvPr>
            <p:ph idx="1"/>
          </p:nvPr>
        </p:nvSpPr>
        <p:spPr/>
        <p:txBody>
          <a:bodyPr>
            <a:normAutofit fontScale="92500" lnSpcReduction="10000"/>
          </a:bodyPr>
          <a:lstStyle/>
          <a:p>
            <a:r>
              <a:rPr lang="en-US" dirty="0"/>
              <a:t>Case-by-case at the discretion of LDT</a:t>
            </a:r>
          </a:p>
          <a:p>
            <a:r>
              <a:rPr lang="en-US" dirty="0"/>
              <a:t>Convictions that disqualify a volunteer:</a:t>
            </a:r>
          </a:p>
          <a:p>
            <a:pPr marL="64008" indent="0">
              <a:buNone/>
            </a:pPr>
            <a:r>
              <a:rPr lang="en-US" sz="1800" dirty="0"/>
              <a:t>	Crimes of violence involving a family member or child, abuse or 	sexual abuse.</a:t>
            </a:r>
          </a:p>
          <a:p>
            <a:pPr marL="64008" indent="0">
              <a:buNone/>
            </a:pPr>
            <a:r>
              <a:rPr lang="en-US" sz="1800" dirty="0"/>
              <a:t>	Crimes requiring registration on or reporting to a sex offender 	website.</a:t>
            </a:r>
          </a:p>
          <a:p>
            <a:pPr>
              <a:buFont typeface="Courier New" panose="02070309020205020404" pitchFamily="49" charset="0"/>
              <a:buChar char="o"/>
            </a:pPr>
            <a:r>
              <a:rPr lang="en-US" dirty="0"/>
              <a:t>Limited number of staff or volunteers assist.</a:t>
            </a:r>
          </a:p>
          <a:p>
            <a:pPr>
              <a:buFont typeface="Courier New" panose="02070309020205020404" pitchFamily="49" charset="0"/>
              <a:buChar char="o"/>
            </a:pPr>
            <a:r>
              <a:rPr lang="en-US" dirty="0"/>
              <a:t>Strive to maintain confidentiality of personal, sensitive information, but not guaranteed.</a:t>
            </a:r>
          </a:p>
          <a:p>
            <a:pPr>
              <a:buFont typeface="Courier New" panose="02070309020205020404" pitchFamily="49" charset="0"/>
              <a:buChar char="o"/>
            </a:pPr>
            <a:r>
              <a:rPr lang="en-US" dirty="0"/>
              <a:t>Appeals can be made to senior pastor, whose decision is final.</a:t>
            </a:r>
          </a:p>
          <a:p>
            <a:pPr marL="64008" indent="0">
              <a:buNone/>
            </a:pPr>
            <a:endParaRPr lang="en-US" sz="1800" dirty="0"/>
          </a:p>
        </p:txBody>
      </p:sp>
    </p:spTree>
    <p:extLst>
      <p:ext uri="{BB962C8B-B14F-4D97-AF65-F5344CB8AC3E}">
        <p14:creationId xmlns:p14="http://schemas.microsoft.com/office/powerpoint/2010/main" val="2561673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Adult Rule</a:t>
            </a:r>
          </a:p>
        </p:txBody>
      </p:sp>
      <p:sp>
        <p:nvSpPr>
          <p:cNvPr id="3" name="Content Placeholder 2"/>
          <p:cNvSpPr>
            <a:spLocks noGrp="1"/>
          </p:cNvSpPr>
          <p:nvPr>
            <p:ph idx="1"/>
          </p:nvPr>
        </p:nvSpPr>
        <p:spPr/>
        <p:txBody>
          <a:bodyPr/>
          <a:lstStyle/>
          <a:p>
            <a:pPr marL="64008" indent="0">
              <a:buNone/>
            </a:pPr>
            <a:r>
              <a:rPr lang="en-US" dirty="0"/>
              <a:t>Exceptions:</a:t>
            </a:r>
          </a:p>
          <a:p>
            <a:endParaRPr lang="en-US" dirty="0"/>
          </a:p>
          <a:p>
            <a:r>
              <a:rPr lang="en-US" dirty="0"/>
              <a:t>Emergency</a:t>
            </a:r>
          </a:p>
          <a:p>
            <a:pPr marL="64008" indent="0">
              <a:buNone/>
            </a:pPr>
            <a:endParaRPr lang="en-US" dirty="0"/>
          </a:p>
          <a:p>
            <a:r>
              <a:rPr lang="en-US" dirty="0"/>
              <a:t>Window/open door and hall monitor</a:t>
            </a:r>
          </a:p>
          <a:p>
            <a:pPr marL="64008" indent="0">
              <a:buNone/>
            </a:pPr>
            <a:endParaRPr lang="en-US" dirty="0"/>
          </a:p>
          <a:p>
            <a:r>
              <a:rPr lang="en-US" dirty="0"/>
              <a:t>Window/open door for a short time</a:t>
            </a:r>
          </a:p>
        </p:txBody>
      </p:sp>
    </p:spTree>
    <p:extLst>
      <p:ext uri="{BB962C8B-B14F-4D97-AF65-F5344CB8AC3E}">
        <p14:creationId xmlns:p14="http://schemas.microsoft.com/office/powerpoint/2010/main" val="6942549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 In and Sign Out</a:t>
            </a:r>
          </a:p>
        </p:txBody>
      </p:sp>
      <p:sp>
        <p:nvSpPr>
          <p:cNvPr id="3" name="Content Placeholder 2"/>
          <p:cNvSpPr>
            <a:spLocks noGrp="1"/>
          </p:cNvSpPr>
          <p:nvPr>
            <p:ph idx="1"/>
          </p:nvPr>
        </p:nvSpPr>
        <p:spPr/>
        <p:txBody>
          <a:bodyPr>
            <a:normAutofit fontScale="85000" lnSpcReduction="20000"/>
          </a:bodyPr>
          <a:lstStyle/>
          <a:p>
            <a:r>
              <a:rPr lang="en-US" dirty="0"/>
              <a:t>Elementary and Younger: Parents sign in and out</a:t>
            </a:r>
          </a:p>
          <a:p>
            <a:pPr marL="64008" indent="0">
              <a:buNone/>
            </a:pPr>
            <a:r>
              <a:rPr lang="en-US" dirty="0"/>
              <a:t>	Permission forms are available for older 	sibling or designated adult to sign in or out.</a:t>
            </a:r>
          </a:p>
          <a:p>
            <a:r>
              <a:rPr lang="en-US" dirty="0"/>
              <a:t>Middle School: if requested</a:t>
            </a:r>
          </a:p>
          <a:p>
            <a:r>
              <a:rPr lang="en-US" dirty="0"/>
              <a:t>High School : None</a:t>
            </a:r>
          </a:p>
          <a:p>
            <a:endParaRPr lang="en-US" dirty="0"/>
          </a:p>
          <a:p>
            <a:endParaRPr lang="en-US" dirty="0"/>
          </a:p>
          <a:p>
            <a:r>
              <a:rPr lang="en-US" dirty="0"/>
              <a:t>It is recommended that Youth sign themselves in for ALL activities. Attendance is crucial in Emergency Situations.</a:t>
            </a:r>
          </a:p>
          <a:p>
            <a:pPr marL="64008" indent="0">
              <a:buNone/>
            </a:pPr>
            <a:r>
              <a:rPr lang="en-US" sz="2400" dirty="0"/>
              <a:t>	</a:t>
            </a:r>
          </a:p>
        </p:txBody>
      </p:sp>
    </p:spTree>
    <p:extLst>
      <p:ext uri="{BB962C8B-B14F-4D97-AF65-F5344CB8AC3E}">
        <p14:creationId xmlns:p14="http://schemas.microsoft.com/office/powerpoint/2010/main" val="12541216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Driving</a:t>
            </a:r>
          </a:p>
        </p:txBody>
      </p:sp>
      <p:sp>
        <p:nvSpPr>
          <p:cNvPr id="3" name="Content Placeholder 2"/>
          <p:cNvSpPr>
            <a:spLocks noGrp="1"/>
          </p:cNvSpPr>
          <p:nvPr>
            <p:ph idx="1"/>
          </p:nvPr>
        </p:nvSpPr>
        <p:spPr/>
        <p:txBody>
          <a:bodyPr>
            <a:normAutofit fontScale="92500"/>
          </a:bodyPr>
          <a:lstStyle/>
          <a:p>
            <a:pPr marL="64008" indent="0">
              <a:buNone/>
            </a:pPr>
            <a:r>
              <a:rPr lang="en-US" dirty="0"/>
              <a:t>Driving children and youth is a great responsibility.</a:t>
            </a:r>
          </a:p>
          <a:p>
            <a:r>
              <a:rPr lang="en-US" sz="2800" dirty="0"/>
              <a:t>Driver must be at least 25 years of age.</a:t>
            </a:r>
          </a:p>
          <a:p>
            <a:r>
              <a:rPr lang="en-US" sz="2800" dirty="0"/>
              <a:t>Driver must have a driving background check.</a:t>
            </a:r>
          </a:p>
          <a:p>
            <a:r>
              <a:rPr lang="en-US" sz="2800" dirty="0"/>
              <a:t>Driver must have a current license and insurance.</a:t>
            </a:r>
          </a:p>
          <a:p>
            <a:r>
              <a:rPr lang="en-US" sz="2800" dirty="0"/>
              <a:t>Drivers are responsible for letting Safe Sanctuary Administrator, Youth Director or Pastor know if their license becomes suspended or revoked.</a:t>
            </a:r>
          </a:p>
          <a:p>
            <a:endParaRPr lang="en-US" dirty="0"/>
          </a:p>
        </p:txBody>
      </p:sp>
    </p:spTree>
    <p:extLst>
      <p:ext uri="{BB962C8B-B14F-4D97-AF65-F5344CB8AC3E}">
        <p14:creationId xmlns:p14="http://schemas.microsoft.com/office/powerpoint/2010/main" val="29924794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Offsite Youth Activities</a:t>
            </a:r>
          </a:p>
        </p:txBody>
      </p:sp>
      <p:sp>
        <p:nvSpPr>
          <p:cNvPr id="3" name="Content Placeholder 2"/>
          <p:cNvSpPr>
            <a:spLocks noGrp="1"/>
          </p:cNvSpPr>
          <p:nvPr>
            <p:ph idx="1"/>
          </p:nvPr>
        </p:nvSpPr>
        <p:spPr/>
        <p:txBody>
          <a:bodyPr>
            <a:normAutofit lnSpcReduction="10000"/>
          </a:bodyPr>
          <a:lstStyle/>
          <a:p>
            <a:r>
              <a:rPr lang="en-US" dirty="0"/>
              <a:t>Two Adult Rule</a:t>
            </a:r>
            <a:endParaRPr lang="en-US" sz="2000" dirty="0"/>
          </a:p>
          <a:p>
            <a:r>
              <a:rPr lang="en-US" dirty="0"/>
              <a:t>Sleeping</a:t>
            </a:r>
          </a:p>
          <a:p>
            <a:pPr marL="64008" indent="0">
              <a:buNone/>
            </a:pPr>
            <a:r>
              <a:rPr lang="en-US" dirty="0"/>
              <a:t>	</a:t>
            </a:r>
            <a:r>
              <a:rPr lang="en-US" sz="2000" dirty="0"/>
              <a:t>No coed rooms, 2 adults or adults and youth separated. 	Adults and youth in separate beds. Transgender rooms if 	requested.</a:t>
            </a:r>
            <a:endParaRPr lang="en-US" dirty="0"/>
          </a:p>
          <a:p>
            <a:r>
              <a:rPr lang="en-US" dirty="0"/>
              <a:t>Driving</a:t>
            </a:r>
          </a:p>
          <a:p>
            <a:pPr marL="64008" indent="0">
              <a:buNone/>
            </a:pPr>
            <a:r>
              <a:rPr lang="en-US" dirty="0"/>
              <a:t>	</a:t>
            </a:r>
            <a:r>
              <a:rPr lang="en-US" sz="2000" dirty="0"/>
              <a:t>Approved workers, 2 non-related adults or caravan. Wait 	for parents outside vehicle. Cell phones.</a:t>
            </a:r>
          </a:p>
          <a:p>
            <a:pPr marL="64008" indent="0">
              <a:buNone/>
            </a:pPr>
            <a:r>
              <a:rPr lang="en-US" dirty="0"/>
              <a:t>There will be additional training prior to trips and events</a:t>
            </a:r>
          </a:p>
        </p:txBody>
      </p:sp>
    </p:spTree>
    <p:extLst>
      <p:ext uri="{BB962C8B-B14F-4D97-AF65-F5344CB8AC3E}">
        <p14:creationId xmlns:p14="http://schemas.microsoft.com/office/powerpoint/2010/main" val="3322352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Appropriate Contact</a:t>
            </a:r>
          </a:p>
        </p:txBody>
      </p:sp>
      <p:sp>
        <p:nvSpPr>
          <p:cNvPr id="3" name="Content Placeholder 2"/>
          <p:cNvSpPr>
            <a:spLocks noGrp="1"/>
          </p:cNvSpPr>
          <p:nvPr>
            <p:ph idx="1"/>
          </p:nvPr>
        </p:nvSpPr>
        <p:spPr/>
        <p:txBody>
          <a:bodyPr/>
          <a:lstStyle/>
          <a:p>
            <a:r>
              <a:rPr lang="en-US" dirty="0"/>
              <a:t>Some physical contact is appropriate and needed</a:t>
            </a:r>
          </a:p>
          <a:p>
            <a:r>
              <a:rPr lang="en-US" dirty="0"/>
              <a:t>Appropriate place</a:t>
            </a:r>
          </a:p>
          <a:p>
            <a:r>
              <a:rPr lang="en-US" dirty="0"/>
              <a:t>Appropriate manner</a:t>
            </a:r>
          </a:p>
          <a:p>
            <a:r>
              <a:rPr lang="en-US" dirty="0"/>
              <a:t>Especially if child/youth initiates</a:t>
            </a:r>
          </a:p>
        </p:txBody>
      </p:sp>
    </p:spTree>
    <p:extLst>
      <p:ext uri="{BB962C8B-B14F-4D97-AF65-F5344CB8AC3E}">
        <p14:creationId xmlns:p14="http://schemas.microsoft.com/office/powerpoint/2010/main" val="2728348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Ratios</a:t>
            </a:r>
          </a:p>
        </p:txBody>
      </p:sp>
      <p:sp>
        <p:nvSpPr>
          <p:cNvPr id="3" name="Content Placeholder 2"/>
          <p:cNvSpPr>
            <a:spLocks noGrp="1"/>
          </p:cNvSpPr>
          <p:nvPr>
            <p:ph idx="1"/>
          </p:nvPr>
        </p:nvSpPr>
        <p:spPr/>
        <p:txBody>
          <a:bodyPr/>
          <a:lstStyle/>
          <a:p>
            <a:pPr marL="64008" indent="0">
              <a:buNone/>
            </a:pPr>
            <a:r>
              <a:rPr lang="en-US" dirty="0"/>
              <a:t>Recommended adult-to-child ratios:</a:t>
            </a:r>
          </a:p>
          <a:p>
            <a:r>
              <a:rPr lang="en-US" dirty="0"/>
              <a:t>Infants and toddlers: 1 to 3</a:t>
            </a:r>
          </a:p>
          <a:p>
            <a:r>
              <a:rPr lang="en-US" dirty="0"/>
              <a:t>Elementary: 1 to 5</a:t>
            </a:r>
          </a:p>
          <a:p>
            <a:r>
              <a:rPr lang="en-US" dirty="0"/>
              <a:t>Middle School: 1 to 7</a:t>
            </a:r>
          </a:p>
          <a:p>
            <a:r>
              <a:rPr lang="en-US" dirty="0"/>
              <a:t>High School: 1 to 8</a:t>
            </a:r>
          </a:p>
          <a:p>
            <a:r>
              <a:rPr lang="en-US" dirty="0"/>
              <a:t>Community Events:</a:t>
            </a:r>
          </a:p>
          <a:p>
            <a:pPr marL="64008" indent="0">
              <a:buNone/>
            </a:pPr>
            <a:r>
              <a:rPr lang="en-US" sz="2000" dirty="0"/>
              <a:t>	Reasonable supervision. Parents or guardians are 	expected to provide supervision to the children and 	youth attending the event.</a:t>
            </a:r>
          </a:p>
        </p:txBody>
      </p:sp>
    </p:spTree>
    <p:extLst>
      <p:ext uri="{BB962C8B-B14F-4D97-AF65-F5344CB8AC3E}">
        <p14:creationId xmlns:p14="http://schemas.microsoft.com/office/powerpoint/2010/main" val="27615363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BWC UMC Requirements</a:t>
            </a:r>
          </a:p>
        </p:txBody>
      </p:sp>
      <p:sp>
        <p:nvSpPr>
          <p:cNvPr id="3" name="Content Placeholder 2"/>
          <p:cNvSpPr>
            <a:spLocks noGrp="1"/>
          </p:cNvSpPr>
          <p:nvPr>
            <p:ph idx="1"/>
          </p:nvPr>
        </p:nvSpPr>
        <p:spPr/>
        <p:txBody>
          <a:bodyPr/>
          <a:lstStyle/>
          <a:p>
            <a:r>
              <a:rPr lang="en-US" dirty="0"/>
              <a:t>Provide signed document yearly verifying compliance.</a:t>
            </a:r>
          </a:p>
          <a:p>
            <a:r>
              <a:rPr lang="en-US" dirty="0"/>
              <a:t>Check the U.S. Department of Justice National Sex Offender Public Registry Website twice a year.</a:t>
            </a:r>
          </a:p>
          <a:p>
            <a:r>
              <a:rPr lang="en-US" dirty="0"/>
              <a:t>Maintain records.</a:t>
            </a:r>
          </a:p>
        </p:txBody>
      </p:sp>
    </p:spTree>
    <p:extLst>
      <p:ext uri="{BB962C8B-B14F-4D97-AF65-F5344CB8AC3E}">
        <p14:creationId xmlns:p14="http://schemas.microsoft.com/office/powerpoint/2010/main" val="3408461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Safe Sanctuary is grounded in</a:t>
            </a:r>
          </a:p>
        </p:txBody>
      </p:sp>
      <p:sp>
        <p:nvSpPr>
          <p:cNvPr id="3" name="Text Placeholder 2"/>
          <p:cNvSpPr>
            <a:spLocks noGrp="1"/>
          </p:cNvSpPr>
          <p:nvPr>
            <p:ph type="body" idx="1"/>
          </p:nvPr>
        </p:nvSpPr>
        <p:spPr/>
        <p:txBody>
          <a:bodyPr/>
          <a:lstStyle/>
          <a:p>
            <a:r>
              <a:rPr lang="en-US" dirty="0"/>
              <a:t>Scripture</a:t>
            </a:r>
          </a:p>
        </p:txBody>
      </p:sp>
      <p:sp>
        <p:nvSpPr>
          <p:cNvPr id="4" name="Text Placeholder 3"/>
          <p:cNvSpPr>
            <a:spLocks noGrp="1"/>
          </p:cNvSpPr>
          <p:nvPr>
            <p:ph type="body" sz="half" idx="3"/>
          </p:nvPr>
        </p:nvSpPr>
        <p:spPr/>
        <p:txBody>
          <a:bodyPr/>
          <a:lstStyle/>
          <a:p>
            <a:r>
              <a:rPr lang="en-US" dirty="0"/>
              <a:t>Baptismal Promise</a:t>
            </a:r>
          </a:p>
        </p:txBody>
      </p:sp>
      <p:sp>
        <p:nvSpPr>
          <p:cNvPr id="5" name="Content Placeholder 4"/>
          <p:cNvSpPr>
            <a:spLocks noGrp="1"/>
          </p:cNvSpPr>
          <p:nvPr>
            <p:ph sz="quarter" idx="2"/>
          </p:nvPr>
        </p:nvSpPr>
        <p:spPr/>
        <p:txBody>
          <a:bodyPr/>
          <a:lstStyle/>
          <a:p>
            <a:r>
              <a:rPr lang="en-US" dirty="0"/>
              <a:t>Mark 9:37</a:t>
            </a:r>
          </a:p>
          <a:p>
            <a:pPr marL="64008" indent="0">
              <a:buNone/>
            </a:pPr>
            <a:r>
              <a:rPr lang="en-US" b="1" baseline="30000" dirty="0"/>
              <a:t> </a:t>
            </a:r>
            <a:r>
              <a:rPr lang="en-US" dirty="0"/>
              <a:t>“Whoever welcomes one such child in my name welcomes me, and whoever welcomes me welcomes not me but the one who sent me.”</a:t>
            </a:r>
          </a:p>
        </p:txBody>
      </p:sp>
      <p:sp>
        <p:nvSpPr>
          <p:cNvPr id="6" name="Content Placeholder 5"/>
          <p:cNvSpPr>
            <a:spLocks noGrp="1"/>
          </p:cNvSpPr>
          <p:nvPr>
            <p:ph sz="quarter" idx="4"/>
          </p:nvPr>
        </p:nvSpPr>
        <p:spPr/>
        <p:txBody>
          <a:bodyPr>
            <a:normAutofit fontScale="92500" lnSpcReduction="20000"/>
          </a:bodyPr>
          <a:lstStyle/>
          <a:p>
            <a:r>
              <a:rPr lang="en-US" dirty="0"/>
              <a:t>Will you nurture one another in the Christian faith and life and include these persons now before you in your care? </a:t>
            </a:r>
          </a:p>
          <a:p>
            <a:r>
              <a:rPr lang="en-US" dirty="0"/>
              <a:t>With God’s help we will proclaim the good news and live according to the example of Christ. We will surround these persons with a community of love and forgiveness, that they may grow in their service to others. We will pray for them, that they may be true disciples who walk in the way that leads to life.</a:t>
            </a:r>
          </a:p>
        </p:txBody>
      </p:sp>
    </p:spTree>
    <p:extLst>
      <p:ext uri="{BB962C8B-B14F-4D97-AF65-F5344CB8AC3E}">
        <p14:creationId xmlns:p14="http://schemas.microsoft.com/office/powerpoint/2010/main" val="26164823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 and Responding</a:t>
            </a:r>
          </a:p>
        </p:txBody>
      </p:sp>
      <p:sp>
        <p:nvSpPr>
          <p:cNvPr id="3" name="Content Placeholder 2"/>
          <p:cNvSpPr>
            <a:spLocks noGrp="1"/>
          </p:cNvSpPr>
          <p:nvPr>
            <p:ph idx="1"/>
          </p:nvPr>
        </p:nvSpPr>
        <p:spPr/>
        <p:txBody>
          <a:bodyPr>
            <a:normAutofit/>
          </a:bodyPr>
          <a:lstStyle/>
          <a:p>
            <a:r>
              <a:rPr lang="en-US" sz="2400" dirty="0"/>
              <a:t>State law requires reporting, even if not sure.</a:t>
            </a:r>
          </a:p>
          <a:p>
            <a:pPr marL="64008" indent="0">
              <a:buNone/>
            </a:pPr>
            <a:r>
              <a:rPr lang="en-US" sz="2400" dirty="0"/>
              <a:t>	CC Dept. of Social Services 410-386-3434 	</a:t>
            </a:r>
            <a:r>
              <a:rPr lang="en-US" sz="2400" dirty="0">
                <a:hlinkClick r:id="rId2"/>
              </a:rPr>
              <a:t>www.dhr.state.md.us</a:t>
            </a:r>
            <a:r>
              <a:rPr lang="en-US" sz="2400" dirty="0"/>
              <a:t> </a:t>
            </a:r>
          </a:p>
          <a:p>
            <a:r>
              <a:rPr lang="en-US" sz="2400" dirty="0"/>
              <a:t>Separate alleged victim and accused</a:t>
            </a:r>
          </a:p>
          <a:p>
            <a:r>
              <a:rPr lang="en-US" sz="2400" dirty="0"/>
              <a:t>Notify direct supervisor</a:t>
            </a:r>
          </a:p>
          <a:p>
            <a:r>
              <a:rPr lang="en-US" sz="2400" dirty="0"/>
              <a:t>Notify senior pastor, unless he/she is involved</a:t>
            </a:r>
          </a:p>
          <a:p>
            <a:r>
              <a:rPr lang="en-US" sz="2400" dirty="0"/>
              <a:t>Incident report and cooperate with investigation</a:t>
            </a:r>
          </a:p>
          <a:p>
            <a:r>
              <a:rPr lang="en-US" sz="2400" dirty="0"/>
              <a:t>Maintain confidentiality.</a:t>
            </a:r>
          </a:p>
          <a:p>
            <a:endParaRPr lang="en-US" sz="2400" dirty="0"/>
          </a:p>
        </p:txBody>
      </p:sp>
    </p:spTree>
    <p:extLst>
      <p:ext uri="{BB962C8B-B14F-4D97-AF65-F5344CB8AC3E}">
        <p14:creationId xmlns:p14="http://schemas.microsoft.com/office/powerpoint/2010/main" val="11487019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Guidelines for Cyber Safety</a:t>
            </a:r>
          </a:p>
        </p:txBody>
      </p:sp>
      <p:sp>
        <p:nvSpPr>
          <p:cNvPr id="3" name="Content Placeholder 2"/>
          <p:cNvSpPr>
            <a:spLocks noGrp="1"/>
          </p:cNvSpPr>
          <p:nvPr>
            <p:ph idx="1"/>
          </p:nvPr>
        </p:nvSpPr>
        <p:spPr/>
        <p:txBody>
          <a:bodyPr>
            <a:normAutofit/>
          </a:bodyPr>
          <a:lstStyle/>
          <a:p>
            <a:r>
              <a:rPr lang="en-US" sz="2600" dirty="0"/>
              <a:t>Receive parental/guardian permission</a:t>
            </a:r>
          </a:p>
          <a:p>
            <a:r>
              <a:rPr lang="en-US" sz="2600" dirty="0"/>
              <a:t>Never post easily identifiable information online</a:t>
            </a:r>
          </a:p>
          <a:p>
            <a:r>
              <a:rPr lang="en-US" sz="2600" dirty="0"/>
              <a:t>Limit individual communications with children, youth, and vulnerable adults</a:t>
            </a:r>
          </a:p>
          <a:p>
            <a:r>
              <a:rPr lang="en-US" sz="2600" dirty="0"/>
              <a:t>Use safety measures for sharing photos electronically</a:t>
            </a:r>
          </a:p>
          <a:p>
            <a:r>
              <a:rPr lang="en-US" sz="2600" dirty="0"/>
              <a:t>Use safety measures for using social networking sites</a:t>
            </a:r>
          </a:p>
          <a:p>
            <a:r>
              <a:rPr lang="en-US" sz="2600" dirty="0"/>
              <a:t>Don’t post church emergencies using social media</a:t>
            </a:r>
          </a:p>
        </p:txBody>
      </p:sp>
    </p:spTree>
    <p:extLst>
      <p:ext uri="{BB962C8B-B14F-4D97-AF65-F5344CB8AC3E}">
        <p14:creationId xmlns:p14="http://schemas.microsoft.com/office/powerpoint/2010/main" val="42171881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Emergency Procedures</a:t>
            </a:r>
          </a:p>
        </p:txBody>
      </p:sp>
      <p:sp>
        <p:nvSpPr>
          <p:cNvPr id="3" name="Content Placeholder 2"/>
          <p:cNvSpPr>
            <a:spLocks noGrp="1"/>
          </p:cNvSpPr>
          <p:nvPr>
            <p:ph idx="1"/>
          </p:nvPr>
        </p:nvSpPr>
        <p:spPr/>
        <p:txBody>
          <a:bodyPr>
            <a:normAutofit lnSpcReduction="10000"/>
          </a:bodyPr>
          <a:lstStyle/>
          <a:p>
            <a:r>
              <a:rPr lang="en-US" sz="2800" dirty="0"/>
              <a:t>For ALL emergencies</a:t>
            </a:r>
          </a:p>
          <a:p>
            <a:r>
              <a:rPr lang="en-US" sz="2800" dirty="0"/>
              <a:t>Keep your attendance with you at all times. Bring sign in sheet or notebook with you.</a:t>
            </a:r>
          </a:p>
          <a:p>
            <a:r>
              <a:rPr lang="en-US" sz="2800" dirty="0"/>
              <a:t>A calm non-anxious presence is needed especially during an emergency</a:t>
            </a:r>
          </a:p>
          <a:p>
            <a:r>
              <a:rPr lang="en-US" sz="2800" dirty="0"/>
              <a:t>Keep children calm and be reassuring</a:t>
            </a:r>
          </a:p>
          <a:p>
            <a:r>
              <a:rPr lang="en-US" sz="2800" dirty="0"/>
              <a:t>DO NOT USE SOCIAL MEDIA TO POST DURING AN EMERGENCY </a:t>
            </a:r>
          </a:p>
          <a:p>
            <a:r>
              <a:rPr lang="en-US" sz="2800" dirty="0"/>
              <a:t>All communication will be handled through the Church Office</a:t>
            </a:r>
          </a:p>
          <a:p>
            <a:pPr marL="64008" indent="0">
              <a:buNone/>
            </a:pPr>
            <a:endParaRPr lang="en-US" sz="2600" dirty="0"/>
          </a:p>
        </p:txBody>
      </p:sp>
    </p:spTree>
    <p:extLst>
      <p:ext uri="{BB962C8B-B14F-4D97-AF65-F5344CB8AC3E}">
        <p14:creationId xmlns:p14="http://schemas.microsoft.com/office/powerpoint/2010/main" val="22976693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Fire Drill/Fire Alarm</a:t>
            </a:r>
          </a:p>
        </p:txBody>
      </p:sp>
      <p:sp>
        <p:nvSpPr>
          <p:cNvPr id="3" name="Content Placeholder 2"/>
          <p:cNvSpPr>
            <a:spLocks noGrp="1"/>
          </p:cNvSpPr>
          <p:nvPr>
            <p:ph idx="1"/>
          </p:nvPr>
        </p:nvSpPr>
        <p:spPr/>
        <p:txBody>
          <a:bodyPr>
            <a:normAutofit lnSpcReduction="10000"/>
          </a:bodyPr>
          <a:lstStyle/>
          <a:p>
            <a:r>
              <a:rPr lang="en-US" sz="2600" dirty="0"/>
              <a:t>If the fire alarm goes off, exit the building using the closes exit and go to the cemetery area.</a:t>
            </a:r>
          </a:p>
          <a:p>
            <a:r>
              <a:rPr lang="en-US" sz="2600" dirty="0"/>
              <a:t>Line up with your group/class</a:t>
            </a:r>
          </a:p>
          <a:p>
            <a:r>
              <a:rPr lang="en-US" sz="2600" dirty="0"/>
              <a:t>Take attendance and notify the Director of Children and Family Ministries, The Sunday School Superintendent or Director of Youth Ministries if you are missing anyone, this includes adults and youth. Notify the person in charge if you have anyone extra.</a:t>
            </a:r>
          </a:p>
          <a:p>
            <a:r>
              <a:rPr lang="en-US" sz="2600" b="1" dirty="0"/>
              <a:t>Do not re-enter the building for any reason until we have been given the all clear.</a:t>
            </a:r>
          </a:p>
        </p:txBody>
      </p:sp>
    </p:spTree>
    <p:extLst>
      <p:ext uri="{BB962C8B-B14F-4D97-AF65-F5344CB8AC3E}">
        <p14:creationId xmlns:p14="http://schemas.microsoft.com/office/powerpoint/2010/main" val="4156462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Tornado or Weather Event</a:t>
            </a:r>
          </a:p>
        </p:txBody>
      </p:sp>
      <p:sp>
        <p:nvSpPr>
          <p:cNvPr id="3" name="Content Placeholder 2"/>
          <p:cNvSpPr>
            <a:spLocks noGrp="1"/>
          </p:cNvSpPr>
          <p:nvPr>
            <p:ph idx="1"/>
          </p:nvPr>
        </p:nvSpPr>
        <p:spPr/>
        <p:txBody>
          <a:bodyPr/>
          <a:lstStyle/>
          <a:p>
            <a:r>
              <a:rPr lang="en-US" dirty="0"/>
              <a:t>You will be asked to move your group to an interior space: Bathrooms, Music Room, Resource Room, Chapel, the interior basement room in the Youth Center.</a:t>
            </a:r>
          </a:p>
          <a:p>
            <a:r>
              <a:rPr lang="en-US" dirty="0"/>
              <a:t>Follow the attendance procedure.</a:t>
            </a:r>
          </a:p>
          <a:p>
            <a:r>
              <a:rPr lang="en-US" b="1" dirty="0"/>
              <a:t>Remain in place until we have been given the all clear.</a:t>
            </a:r>
          </a:p>
        </p:txBody>
      </p:sp>
    </p:spTree>
    <p:extLst>
      <p:ext uri="{BB962C8B-B14F-4D97-AF65-F5344CB8AC3E}">
        <p14:creationId xmlns:p14="http://schemas.microsoft.com/office/powerpoint/2010/main" val="8229022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Lock Down</a:t>
            </a:r>
          </a:p>
        </p:txBody>
      </p:sp>
      <p:sp>
        <p:nvSpPr>
          <p:cNvPr id="3" name="Content Placeholder 2"/>
          <p:cNvSpPr>
            <a:spLocks noGrp="1"/>
          </p:cNvSpPr>
          <p:nvPr>
            <p:ph idx="1"/>
          </p:nvPr>
        </p:nvSpPr>
        <p:spPr/>
        <p:txBody>
          <a:bodyPr>
            <a:normAutofit/>
          </a:bodyPr>
          <a:lstStyle/>
          <a:p>
            <a:r>
              <a:rPr lang="en-US" sz="2600" dirty="0"/>
              <a:t>You will be asked to lock down in place. Close the blinds, lock or barricade the door with paper and gather students to an area away from windows.</a:t>
            </a:r>
          </a:p>
          <a:p>
            <a:r>
              <a:rPr lang="en-US" sz="2600" dirty="0"/>
              <a:t>Follow attendance procedure.</a:t>
            </a:r>
          </a:p>
          <a:p>
            <a:r>
              <a:rPr lang="en-US" sz="2600" dirty="0"/>
              <a:t>A staff member will lock down the choir room door, main office door and close and lock both sets of doors in the Education Wing.</a:t>
            </a:r>
          </a:p>
          <a:p>
            <a:r>
              <a:rPr lang="en-US" sz="2600" b="1" dirty="0"/>
              <a:t>Remain in place until you are given the all clear.</a:t>
            </a:r>
          </a:p>
        </p:txBody>
      </p:sp>
    </p:spTree>
    <p:extLst>
      <p:ext uri="{BB962C8B-B14F-4D97-AF65-F5344CB8AC3E}">
        <p14:creationId xmlns:p14="http://schemas.microsoft.com/office/powerpoint/2010/main" val="16675218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Lock Down, continued</a:t>
            </a:r>
          </a:p>
        </p:txBody>
      </p:sp>
      <p:sp>
        <p:nvSpPr>
          <p:cNvPr id="3" name="Content Placeholder 2"/>
          <p:cNvSpPr>
            <a:spLocks noGrp="1"/>
          </p:cNvSpPr>
          <p:nvPr>
            <p:ph idx="1"/>
          </p:nvPr>
        </p:nvSpPr>
        <p:spPr/>
        <p:txBody>
          <a:bodyPr/>
          <a:lstStyle/>
          <a:p>
            <a:r>
              <a:rPr lang="en-US" dirty="0"/>
              <a:t>If the danger is inside the building, follow the lock down procedures and use best judgement.</a:t>
            </a:r>
          </a:p>
          <a:p>
            <a:endParaRPr lang="en-US" dirty="0"/>
          </a:p>
          <a:p>
            <a:pPr marL="64008" indent="0">
              <a:buNone/>
            </a:pPr>
            <a:endParaRPr lang="en-US" dirty="0"/>
          </a:p>
          <a:p>
            <a:r>
              <a:rPr lang="en-US" dirty="0"/>
              <a:t>There is an Emergency intercom system for the Education/ EYLC Hallway</a:t>
            </a:r>
          </a:p>
        </p:txBody>
      </p:sp>
    </p:spTree>
    <p:extLst>
      <p:ext uri="{BB962C8B-B14F-4D97-AF65-F5344CB8AC3E}">
        <p14:creationId xmlns:p14="http://schemas.microsoft.com/office/powerpoint/2010/main" val="22902236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Evacuation</a:t>
            </a:r>
          </a:p>
        </p:txBody>
      </p:sp>
      <p:sp>
        <p:nvSpPr>
          <p:cNvPr id="3" name="Content Placeholder 2"/>
          <p:cNvSpPr>
            <a:spLocks noGrp="1"/>
          </p:cNvSpPr>
          <p:nvPr>
            <p:ph idx="1"/>
          </p:nvPr>
        </p:nvSpPr>
        <p:spPr/>
        <p:txBody>
          <a:bodyPr/>
          <a:lstStyle/>
          <a:p>
            <a:r>
              <a:rPr lang="en-US" dirty="0"/>
              <a:t>If we are asked to evacuate for a specific emergency (i.e. a gas leak) please use the fire emergency procedure and wait for instructions. We may move to Freedom Church or if necessary walk to St. Joseph’s</a:t>
            </a:r>
          </a:p>
          <a:p>
            <a:r>
              <a:rPr lang="en-US" b="1" dirty="0"/>
              <a:t>Do not re-enter the building for any reason and wait until we have been given the all clear.</a:t>
            </a:r>
          </a:p>
        </p:txBody>
      </p:sp>
    </p:spTree>
    <p:extLst>
      <p:ext uri="{BB962C8B-B14F-4D97-AF65-F5344CB8AC3E}">
        <p14:creationId xmlns:p14="http://schemas.microsoft.com/office/powerpoint/2010/main" val="31693135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Quiz – your training documentation</a:t>
            </a:r>
          </a:p>
        </p:txBody>
      </p:sp>
      <p:sp>
        <p:nvSpPr>
          <p:cNvPr id="4" name="Content Placeholder 3"/>
          <p:cNvSpPr>
            <a:spLocks noGrp="1"/>
          </p:cNvSpPr>
          <p:nvPr>
            <p:ph sz="half" idx="2"/>
          </p:nvPr>
        </p:nvSpPr>
        <p:spPr/>
        <p:txBody>
          <a:bodyPr>
            <a:normAutofit lnSpcReduction="10000"/>
          </a:bodyPr>
          <a:lstStyle/>
          <a:p>
            <a:r>
              <a:rPr lang="en-US" dirty="0"/>
              <a:t>Please take a few minutes to complete the quiz</a:t>
            </a:r>
          </a:p>
          <a:p>
            <a:r>
              <a:rPr lang="en-US" dirty="0"/>
              <a:t>Be sure you include your name and today’s date.</a:t>
            </a:r>
          </a:p>
          <a:p>
            <a:r>
              <a:rPr lang="en-US" dirty="0"/>
              <a:t>If you are attending a training, sign one copy to turn in and one copy for your records</a:t>
            </a:r>
          </a:p>
        </p:txBody>
      </p:sp>
      <p:pic>
        <p:nvPicPr>
          <p:cNvPr id="1026" name="Picture 2" descr="C:\Users\office\AppData\Local\Microsoft\Windows\Temporary Internet Files\Content.IE5\FGNNTOWG\2019-business-solvency-quiz-answers1[1].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047750" y="2556669"/>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69473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sp>
        <p:nvSpPr>
          <p:cNvPr id="3" name="Content Placeholder 2"/>
          <p:cNvSpPr>
            <a:spLocks noGrp="1"/>
          </p:cNvSpPr>
          <p:nvPr>
            <p:ph sz="half" idx="1"/>
          </p:nvPr>
        </p:nvSpPr>
        <p:spPr/>
        <p:txBody>
          <a:bodyPr/>
          <a:lstStyle/>
          <a:p>
            <a:pPr marL="64008" indent="0">
              <a:buNone/>
            </a:pPr>
            <a:endParaRPr lang="en-US" dirty="0"/>
          </a:p>
          <a:p>
            <a:pPr marL="64008" indent="0">
              <a:buNone/>
            </a:pPr>
            <a:endParaRPr lang="en-US" dirty="0"/>
          </a:p>
          <a:p>
            <a:pPr marL="64008" indent="0">
              <a:buNone/>
            </a:pPr>
            <a:r>
              <a:rPr lang="en-US" dirty="0"/>
              <a:t>Your service, love and commitment are very much appreciated and very important in the lives of our children, youth and adults.</a:t>
            </a:r>
          </a:p>
        </p:txBody>
      </p:sp>
      <p:pic>
        <p:nvPicPr>
          <p:cNvPr id="2050" name="Picture 2" descr="C:\Users\office\AppData\Local\Microsoft\Windows\Temporary Internet Files\Content.IE5\FGNNTOWG\Sowing[1].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8200" y="2367445"/>
            <a:ext cx="4038600" cy="32359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0477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lstStyle/>
          <a:p>
            <a:endParaRPr lang="en-US" dirty="0"/>
          </a:p>
        </p:txBody>
      </p:sp>
      <p:sp>
        <p:nvSpPr>
          <p:cNvPr id="4" name="Text Placeholder 3"/>
          <p:cNvSpPr>
            <a:spLocks noGrp="1"/>
          </p:cNvSpPr>
          <p:nvPr>
            <p:ph type="body" sz="half" idx="3"/>
          </p:nvPr>
        </p:nvSpPr>
        <p:spPr/>
        <p:txBody>
          <a:bodyPr/>
          <a:lstStyle/>
          <a:p>
            <a:endParaRPr lang="en-US" dirty="0"/>
          </a:p>
        </p:txBody>
      </p:sp>
      <p:sp>
        <p:nvSpPr>
          <p:cNvPr id="5" name="Content Placeholder 4"/>
          <p:cNvSpPr>
            <a:spLocks noGrp="1"/>
          </p:cNvSpPr>
          <p:nvPr>
            <p:ph sz="quarter" idx="2"/>
          </p:nvPr>
        </p:nvSpPr>
        <p:spPr/>
        <p:txBody>
          <a:bodyPr/>
          <a:lstStyle/>
          <a:p>
            <a:r>
              <a:rPr lang="en-US" dirty="0"/>
              <a:t>Safe Sanctuary is a “social structure that is consistent with the gospel” (Book of Discipline) allowing our sanctuaries, classrooms, mission encounters, camps and retreats, and all spaces where we gather to worship and serve God to be places of trust.</a:t>
            </a:r>
          </a:p>
        </p:txBody>
      </p:sp>
      <p:sp>
        <p:nvSpPr>
          <p:cNvPr id="6" name="Content Placeholder 5"/>
          <p:cNvSpPr>
            <a:spLocks noGrp="1"/>
          </p:cNvSpPr>
          <p:nvPr>
            <p:ph sz="quarter" idx="4"/>
          </p:nvPr>
        </p:nvSpPr>
        <p:spPr/>
        <p:txBody>
          <a:bodyPr/>
          <a:lstStyle/>
          <a:p>
            <a:r>
              <a:rPr lang="en-US" dirty="0"/>
              <a:t>As the church, we want to offer grace, peace and acceptance to all people, and it is vital that we create healthy boundaries and accountability in our congregations.</a:t>
            </a:r>
          </a:p>
        </p:txBody>
      </p:sp>
    </p:spTree>
    <p:extLst>
      <p:ext uri="{BB962C8B-B14F-4D97-AF65-F5344CB8AC3E}">
        <p14:creationId xmlns:p14="http://schemas.microsoft.com/office/powerpoint/2010/main" val="552651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Safe Sanctuary is intended to protect:</a:t>
            </a:r>
          </a:p>
        </p:txBody>
      </p:sp>
      <p:sp>
        <p:nvSpPr>
          <p:cNvPr id="3" name="Content Placeholder 2"/>
          <p:cNvSpPr>
            <a:spLocks noGrp="1"/>
          </p:cNvSpPr>
          <p:nvPr>
            <p:ph idx="1"/>
          </p:nvPr>
        </p:nvSpPr>
        <p:spPr/>
        <p:txBody>
          <a:bodyPr/>
          <a:lstStyle/>
          <a:p>
            <a:r>
              <a:rPr lang="en-US" dirty="0"/>
              <a:t>Our children, youth and vulnerable adults</a:t>
            </a:r>
          </a:p>
          <a:p>
            <a:r>
              <a:rPr lang="en-US" dirty="0"/>
              <a:t>All workers, paid or volunteer who work with our children, youth and vulnerable adults</a:t>
            </a:r>
          </a:p>
          <a:p>
            <a:r>
              <a:rPr lang="en-US" dirty="0"/>
              <a:t>Our church, church resources and ministries</a:t>
            </a:r>
          </a:p>
        </p:txBody>
      </p:sp>
    </p:spTree>
    <p:extLst>
      <p:ext uri="{BB962C8B-B14F-4D97-AF65-F5344CB8AC3E}">
        <p14:creationId xmlns:p14="http://schemas.microsoft.com/office/powerpoint/2010/main" val="238297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Role of Parents and Congregation</a:t>
            </a:r>
          </a:p>
        </p:txBody>
      </p:sp>
      <p:sp>
        <p:nvSpPr>
          <p:cNvPr id="3" name="Content Placeholder 2"/>
          <p:cNvSpPr>
            <a:spLocks noGrp="1"/>
          </p:cNvSpPr>
          <p:nvPr>
            <p:ph idx="1"/>
          </p:nvPr>
        </p:nvSpPr>
        <p:spPr/>
        <p:txBody>
          <a:bodyPr>
            <a:normAutofit/>
          </a:bodyPr>
          <a:lstStyle/>
          <a:p>
            <a:r>
              <a:rPr lang="en-US" sz="2800" dirty="0"/>
              <a:t>Need our entire community of faith to work together to protect our children, youth and vulnerable adults.</a:t>
            </a:r>
          </a:p>
          <a:p>
            <a:r>
              <a:rPr lang="en-US" sz="2800" dirty="0"/>
              <a:t>Parents and congregation are needed to help with activities of children and youth.</a:t>
            </a:r>
          </a:p>
          <a:p>
            <a:r>
              <a:rPr lang="en-US" sz="2800" dirty="0"/>
              <a:t>For example: greeters, door monitors, snack, chaperones, administration, teachers/leaders.</a:t>
            </a:r>
          </a:p>
          <a:p>
            <a:r>
              <a:rPr lang="en-US" sz="2800" dirty="0"/>
              <a:t>Report any concerns regarding safety.</a:t>
            </a:r>
          </a:p>
        </p:txBody>
      </p:sp>
    </p:spTree>
    <p:extLst>
      <p:ext uri="{BB962C8B-B14F-4D97-AF65-F5344CB8AC3E}">
        <p14:creationId xmlns:p14="http://schemas.microsoft.com/office/powerpoint/2010/main" val="3759057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Initial Requirements for Regular Workers</a:t>
            </a:r>
          </a:p>
        </p:txBody>
      </p:sp>
      <p:sp>
        <p:nvSpPr>
          <p:cNvPr id="3" name="Content Placeholder 2"/>
          <p:cNvSpPr>
            <a:spLocks noGrp="1"/>
          </p:cNvSpPr>
          <p:nvPr>
            <p:ph idx="1"/>
          </p:nvPr>
        </p:nvSpPr>
        <p:spPr/>
        <p:txBody>
          <a:bodyPr/>
          <a:lstStyle/>
          <a:p>
            <a:r>
              <a:rPr lang="en-US" dirty="0"/>
              <a:t>6 month attendance </a:t>
            </a:r>
          </a:p>
          <a:p>
            <a:pPr marL="64008" indent="0">
              <a:buNone/>
            </a:pPr>
            <a:endParaRPr lang="en-US" dirty="0"/>
          </a:p>
          <a:p>
            <a:pPr marL="64008" indent="0">
              <a:buNone/>
            </a:pPr>
            <a:r>
              <a:rPr lang="en-US" dirty="0"/>
              <a:t>Prior to service complete:</a:t>
            </a:r>
          </a:p>
          <a:p>
            <a:r>
              <a:rPr lang="en-US" dirty="0"/>
              <a:t>Questionnaire</a:t>
            </a:r>
          </a:p>
          <a:p>
            <a:r>
              <a:rPr lang="en-US" dirty="0"/>
              <a:t>Participation Covenant</a:t>
            </a:r>
          </a:p>
          <a:p>
            <a:r>
              <a:rPr lang="en-US" dirty="0"/>
              <a:t>Training</a:t>
            </a:r>
          </a:p>
          <a:p>
            <a:r>
              <a:rPr lang="en-US" dirty="0"/>
              <a:t>3 Completed Reference Forms</a:t>
            </a:r>
          </a:p>
          <a:p>
            <a:r>
              <a:rPr lang="en-US" dirty="0"/>
              <a:t>Background check authorization form</a:t>
            </a:r>
          </a:p>
        </p:txBody>
      </p:sp>
    </p:spTree>
    <p:extLst>
      <p:ext uri="{BB962C8B-B14F-4D97-AF65-F5344CB8AC3E}">
        <p14:creationId xmlns:p14="http://schemas.microsoft.com/office/powerpoint/2010/main" val="3786695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Continuing Requirements for Regular Workers</a:t>
            </a:r>
          </a:p>
        </p:txBody>
      </p:sp>
      <p:sp>
        <p:nvSpPr>
          <p:cNvPr id="3" name="Content Placeholder 2"/>
          <p:cNvSpPr>
            <a:spLocks noGrp="1"/>
          </p:cNvSpPr>
          <p:nvPr>
            <p:ph idx="1"/>
          </p:nvPr>
        </p:nvSpPr>
        <p:spPr/>
        <p:txBody>
          <a:bodyPr>
            <a:normAutofit lnSpcReduction="10000"/>
          </a:bodyPr>
          <a:lstStyle/>
          <a:p>
            <a:pPr marL="64008" indent="0">
              <a:buNone/>
            </a:pPr>
            <a:r>
              <a:rPr lang="en-US" dirty="0"/>
              <a:t>Annually complete by September 30</a:t>
            </a:r>
          </a:p>
          <a:p>
            <a:pPr>
              <a:buFont typeface="Courier New" panose="02070309020205020404" pitchFamily="49" charset="0"/>
              <a:buChar char="o"/>
            </a:pPr>
            <a:r>
              <a:rPr lang="en-US" dirty="0"/>
              <a:t>Questionnaire</a:t>
            </a:r>
          </a:p>
          <a:p>
            <a:pPr>
              <a:buFont typeface="Courier New" panose="02070309020205020404" pitchFamily="49" charset="0"/>
              <a:buChar char="o"/>
            </a:pPr>
            <a:r>
              <a:rPr lang="en-US" dirty="0"/>
              <a:t>Participation Covenant</a:t>
            </a:r>
          </a:p>
          <a:p>
            <a:pPr>
              <a:buFont typeface="Courier New" panose="02070309020205020404" pitchFamily="49" charset="0"/>
              <a:buChar char="o"/>
            </a:pPr>
            <a:r>
              <a:rPr lang="en-US" dirty="0"/>
              <a:t>Training</a:t>
            </a:r>
          </a:p>
          <a:p>
            <a:pPr marL="64008" indent="0">
              <a:buNone/>
            </a:pPr>
            <a:endParaRPr lang="en-US" dirty="0"/>
          </a:p>
          <a:p>
            <a:pPr marL="64008" indent="0">
              <a:buNone/>
            </a:pPr>
            <a:r>
              <a:rPr lang="en-US" dirty="0"/>
              <a:t>Every 5 years authorize:</a:t>
            </a:r>
          </a:p>
          <a:p>
            <a:pPr>
              <a:buFont typeface="Courier New" panose="02070309020205020404" pitchFamily="49" charset="0"/>
              <a:buChar char="o"/>
            </a:pPr>
            <a:r>
              <a:rPr lang="en-US" dirty="0"/>
              <a:t>Background check</a:t>
            </a:r>
          </a:p>
          <a:p>
            <a:pPr marL="64008" indent="0">
              <a:buNone/>
            </a:pPr>
            <a:r>
              <a:rPr lang="en-US" dirty="0"/>
              <a:t>12 month break, complete everything again</a:t>
            </a:r>
          </a:p>
          <a:p>
            <a:pPr marL="64008" indent="0">
              <a:buNone/>
            </a:pPr>
            <a:endParaRPr lang="en-US" dirty="0"/>
          </a:p>
        </p:txBody>
      </p:sp>
    </p:spTree>
    <p:extLst>
      <p:ext uri="{BB962C8B-B14F-4D97-AF65-F5344CB8AC3E}">
        <p14:creationId xmlns:p14="http://schemas.microsoft.com/office/powerpoint/2010/main" val="685102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Checks</a:t>
            </a:r>
          </a:p>
        </p:txBody>
      </p:sp>
      <p:sp>
        <p:nvSpPr>
          <p:cNvPr id="3" name="Content Placeholder 2"/>
          <p:cNvSpPr>
            <a:spLocks noGrp="1"/>
          </p:cNvSpPr>
          <p:nvPr>
            <p:ph idx="1"/>
          </p:nvPr>
        </p:nvSpPr>
        <p:spPr/>
        <p:txBody>
          <a:bodyPr>
            <a:normAutofit/>
          </a:bodyPr>
          <a:lstStyle/>
          <a:p>
            <a:r>
              <a:rPr lang="en-US" sz="2400" dirty="0"/>
              <a:t>Once you submit your paperwork and background authorization form, you will receive an e-mail with a link directing you to the </a:t>
            </a:r>
            <a:r>
              <a:rPr lang="en-US" sz="2400" i="1" dirty="0"/>
              <a:t>Protect My Ministry </a:t>
            </a:r>
            <a:r>
              <a:rPr lang="en-US" sz="2400" dirty="0"/>
              <a:t>site.</a:t>
            </a:r>
          </a:p>
          <a:p>
            <a:r>
              <a:rPr lang="en-US" sz="2400" dirty="0"/>
              <a:t>You will input your own information.</a:t>
            </a:r>
          </a:p>
          <a:p>
            <a:r>
              <a:rPr lang="en-US" sz="2400" i="1" dirty="0"/>
              <a:t>Protect My Ministry </a:t>
            </a:r>
            <a:r>
              <a:rPr lang="en-US" sz="2400" dirty="0"/>
              <a:t>will notify WFUMC when you have completed your information.</a:t>
            </a:r>
          </a:p>
          <a:p>
            <a:r>
              <a:rPr lang="en-US" sz="2400" dirty="0"/>
              <a:t>A background check will be requested and run.</a:t>
            </a:r>
          </a:p>
          <a:p>
            <a:r>
              <a:rPr lang="en-US" sz="2400" dirty="0"/>
              <a:t>The report will be read and noted in your file.</a:t>
            </a:r>
          </a:p>
          <a:p>
            <a:r>
              <a:rPr lang="en-US" sz="2400" dirty="0"/>
              <a:t>NO reports are copied and NO identifying information is maintained in your file.</a:t>
            </a:r>
          </a:p>
          <a:p>
            <a:endParaRPr lang="en-US" dirty="0"/>
          </a:p>
        </p:txBody>
      </p:sp>
    </p:spTree>
    <p:extLst>
      <p:ext uri="{BB962C8B-B14F-4D97-AF65-F5344CB8AC3E}">
        <p14:creationId xmlns:p14="http://schemas.microsoft.com/office/powerpoint/2010/main" val="168627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Checks</a:t>
            </a:r>
          </a:p>
        </p:txBody>
      </p:sp>
      <p:sp>
        <p:nvSpPr>
          <p:cNvPr id="3" name="Content Placeholder 2"/>
          <p:cNvSpPr>
            <a:spLocks noGrp="1"/>
          </p:cNvSpPr>
          <p:nvPr>
            <p:ph idx="1"/>
          </p:nvPr>
        </p:nvSpPr>
        <p:spPr/>
        <p:txBody>
          <a:bodyPr>
            <a:normAutofit/>
          </a:bodyPr>
          <a:lstStyle/>
          <a:p>
            <a:r>
              <a:rPr lang="en-US" sz="2400" dirty="0"/>
              <a:t>Another option for background checks is going through the Maryland State Police. </a:t>
            </a:r>
            <a:r>
              <a:rPr lang="en-US" sz="2400" b="1" dirty="0"/>
              <a:t>You must use our authorization number.</a:t>
            </a:r>
          </a:p>
          <a:p>
            <a:r>
              <a:rPr lang="en-US" sz="2400" dirty="0"/>
              <a:t>Obtain a form in the Education Office. Follow the instructions provided. You will also sign a release that will be maintained in your file.</a:t>
            </a:r>
          </a:p>
          <a:p>
            <a:r>
              <a:rPr lang="en-US" sz="2400" dirty="0"/>
              <a:t>You will be responsible for the cost of doing the background check.</a:t>
            </a:r>
          </a:p>
          <a:p>
            <a:r>
              <a:rPr lang="en-US" sz="2400" dirty="0"/>
              <a:t>The results will be mailed to church and will be filed in your folder.</a:t>
            </a:r>
          </a:p>
        </p:txBody>
      </p:sp>
    </p:spTree>
    <p:extLst>
      <p:ext uri="{BB962C8B-B14F-4D97-AF65-F5344CB8AC3E}">
        <p14:creationId xmlns:p14="http://schemas.microsoft.com/office/powerpoint/2010/main" val="4025202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679</TotalTime>
  <Words>1307</Words>
  <Application>Microsoft Office PowerPoint</Application>
  <PresentationFormat>On-screen Show (4:3)</PresentationFormat>
  <Paragraphs>171</Paragraphs>
  <Slides>29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Calibri</vt:lpstr>
      <vt:lpstr>Century Gothic</vt:lpstr>
      <vt:lpstr>Courier New</vt:lpstr>
      <vt:lpstr>Verdana</vt:lpstr>
      <vt:lpstr>Wingdings 2</vt:lpstr>
      <vt:lpstr>Verve</vt:lpstr>
      <vt:lpstr>Safe Sanctuary</vt:lpstr>
      <vt:lpstr>Safe Sanctuary is grounded in</vt:lpstr>
      <vt:lpstr>PowerPoint Presentation</vt:lpstr>
      <vt:lpstr>Safe Sanctuary is intended to protect:</vt:lpstr>
      <vt:lpstr>Role of Parents and Congregation</vt:lpstr>
      <vt:lpstr>Initial Requirements for Regular Workers</vt:lpstr>
      <vt:lpstr>Continuing Requirements for Regular Workers</vt:lpstr>
      <vt:lpstr>Background Checks</vt:lpstr>
      <vt:lpstr>Background Checks</vt:lpstr>
      <vt:lpstr>Occasional Workers</vt:lpstr>
      <vt:lpstr>Youth Workers</vt:lpstr>
      <vt:lpstr>Who Decides and How</vt:lpstr>
      <vt:lpstr>2 Adult Rule</vt:lpstr>
      <vt:lpstr>Sign In and Sign Out</vt:lpstr>
      <vt:lpstr>Driving</vt:lpstr>
      <vt:lpstr>Offsite Youth Activities</vt:lpstr>
      <vt:lpstr>Appropriate Contact</vt:lpstr>
      <vt:lpstr>Ratios</vt:lpstr>
      <vt:lpstr>BWC UMC Requirements</vt:lpstr>
      <vt:lpstr>Reporting and Responding</vt:lpstr>
      <vt:lpstr>Guidelines for Cyber Safety</vt:lpstr>
      <vt:lpstr>Emergency Procedures</vt:lpstr>
      <vt:lpstr>Fire Drill/Fire Alarm</vt:lpstr>
      <vt:lpstr>Tornado or Weather Event</vt:lpstr>
      <vt:lpstr>Lock Down</vt:lpstr>
      <vt:lpstr>Lock Down, continued</vt:lpstr>
      <vt:lpstr>Evacuation</vt:lpstr>
      <vt:lpstr>Quiz – your training documentation</vt:lpstr>
      <vt:lpstr>Thank You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 Sanctuary</dc:title>
  <dc:creator>office</dc:creator>
  <cp:lastModifiedBy>Ruth Whittenburg</cp:lastModifiedBy>
  <cp:revision>22</cp:revision>
  <cp:lastPrinted>2018-08-22T18:28:36Z</cp:lastPrinted>
  <dcterms:created xsi:type="dcterms:W3CDTF">2018-08-21T15:46:45Z</dcterms:created>
  <dcterms:modified xsi:type="dcterms:W3CDTF">2019-08-29T19:47:59Z</dcterms:modified>
</cp:coreProperties>
</file>